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30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71" r:id="rId9"/>
    <p:sldId id="270" r:id="rId10"/>
    <p:sldId id="269" r:id="rId11"/>
    <p:sldId id="272" r:id="rId12"/>
    <p:sldId id="273" r:id="rId13"/>
    <p:sldId id="266" r:id="rId14"/>
    <p:sldId id="267" r:id="rId15"/>
    <p:sldId id="265" r:id="rId16"/>
    <p:sldId id="268" r:id="rId17"/>
    <p:sldId id="292" r:id="rId18"/>
    <p:sldId id="297" r:id="rId19"/>
    <p:sldId id="298" r:id="rId20"/>
    <p:sldId id="274" r:id="rId21"/>
    <p:sldId id="293" r:id="rId22"/>
    <p:sldId id="294" r:id="rId23"/>
    <p:sldId id="295" r:id="rId24"/>
    <p:sldId id="296" r:id="rId25"/>
    <p:sldId id="299" r:id="rId26"/>
    <p:sldId id="300" r:id="rId27"/>
    <p:sldId id="301" r:id="rId28"/>
    <p:sldId id="30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BA87"/>
    <a:srgbClr val="435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34" autoAdjust="0"/>
  </p:normalViewPr>
  <p:slideViewPr>
    <p:cSldViewPr snapToGrid="0">
      <p:cViewPr varScale="1">
        <p:scale>
          <a:sx n="104" d="100"/>
          <a:sy n="104" d="100"/>
        </p:scale>
        <p:origin x="83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4042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CE749-CFD2-415E-87A2-A59FAE3D342E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2DECA-0E8B-476B-A6C1-3E37488E1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1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2DECA-0E8B-476B-A6C1-3E37488E14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25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going to take a look at some of the most important features of </a:t>
            </a:r>
            <a:r>
              <a:rPr lang="en-US" dirty="0" err="1"/>
              <a:t>Vue</a:t>
            </a:r>
            <a:endParaRPr lang="en-US" dirty="0"/>
          </a:p>
          <a:p>
            <a:r>
              <a:rPr lang="en-US" dirty="0"/>
              <a:t>This is by  no means an exhaustive list</a:t>
            </a:r>
          </a:p>
          <a:p>
            <a:r>
              <a:rPr lang="en-US" dirty="0"/>
              <a:t>Even the features we look at will not be explored to their fullest extent</a:t>
            </a:r>
          </a:p>
          <a:p>
            <a:r>
              <a:rPr lang="en-US" dirty="0"/>
              <a:t>There are many additional advanced features for animations, styling and visual appearance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2DECA-0E8B-476B-A6C1-3E37488E14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94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Below is a diagram for the instance lifecycle. You don’t need to fully understand everything going on right now, but as you learn and build more, it will be a useful reference.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 very good place to go and check if you are stuck.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2DECA-0E8B-476B-A6C1-3E37488E14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32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v-on</a:t>
            </a:r>
            <a:r>
              <a:rPr lang="en-US" dirty="0"/>
              <a:t> directive and shorthand syntax @</a:t>
            </a:r>
          </a:p>
          <a:p>
            <a:r>
              <a:rPr lang="en-US" dirty="0"/>
              <a:t>Accessing the </a:t>
            </a:r>
            <a:r>
              <a:rPr lang="en-US" dirty="0" err="1"/>
              <a:t>Vue</a:t>
            </a:r>
            <a:r>
              <a:rPr lang="en-US" dirty="0"/>
              <a:t> instance in the event handler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</a:p>
          <a:p>
            <a:r>
              <a:rPr lang="en-US" dirty="0">
                <a:cs typeface="Courier New" panose="02070309020205020404" pitchFamily="49" charset="0"/>
              </a:rPr>
              <a:t>Accessing the event target</a:t>
            </a:r>
          </a:p>
          <a:p>
            <a:r>
              <a:rPr lang="en-US" dirty="0"/>
              <a:t>Different styles of click handlers</a:t>
            </a:r>
          </a:p>
          <a:p>
            <a:r>
              <a:rPr lang="en-US" dirty="0"/>
              <a:t>Passing parameters to event handlers</a:t>
            </a:r>
          </a:p>
          <a:p>
            <a:r>
              <a:rPr lang="en-US" dirty="0"/>
              <a:t>Combining parameters and event information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$event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2DECA-0E8B-476B-A6C1-3E37488E14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99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are one of the most powerful features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They help you extend basic HTML elements to encapsulate reusable code. At a high level, components are custom elements that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Vue’s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compiler attaches behavior to.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components are also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instances, and so accept the same options object (except for a few root-specific options) and provide the same lifecycle hooks.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register a global component, you can use </a:t>
            </a:r>
            <a:r>
              <a:rPr lang="en-US" dirty="0" err="1"/>
              <a:t>Vue.component</a:t>
            </a:r>
            <a:r>
              <a:rPr lang="en-US" dirty="0"/>
              <a:t>(</a:t>
            </a:r>
            <a:r>
              <a:rPr lang="en-US" dirty="0" err="1"/>
              <a:t>tagName</a:t>
            </a:r>
            <a:r>
              <a:rPr lang="en-US" dirty="0"/>
              <a:t>, options)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You can also do this locally using the components instance option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2DECA-0E8B-476B-A6C1-3E37488E144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29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48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5501D2D1-086D-466C-977E-6E9646048F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73" y="125363"/>
            <a:ext cx="1156122" cy="809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09B1D7-EF8D-4991-A068-96AF8B2FA2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7" y="243362"/>
            <a:ext cx="3693815" cy="573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C569A5-395B-488E-BEDF-2272F8F16CEE}"/>
              </a:ext>
            </a:extLst>
          </p:cNvPr>
          <p:cNvSpPr txBox="1"/>
          <p:nvPr userDrawn="1"/>
        </p:nvSpPr>
        <p:spPr>
          <a:xfrm>
            <a:off x="0" y="6611779"/>
            <a:ext cx="12192000" cy="246221"/>
          </a:xfrm>
          <a:prstGeom prst="rect">
            <a:avLst/>
          </a:prstGeom>
          <a:solidFill>
            <a:srgbClr val="4DBA87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DaxComp-Bold" panose="020B0804030101020102" pitchFamily="34" charset="0"/>
              </a:rPr>
              <a:t>www.newventuresoftware.com</a:t>
            </a:r>
          </a:p>
        </p:txBody>
      </p:sp>
    </p:spTree>
    <p:extLst>
      <p:ext uri="{BB962C8B-B14F-4D97-AF65-F5344CB8AC3E}">
        <p14:creationId xmlns:p14="http://schemas.microsoft.com/office/powerpoint/2010/main" val="2583242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48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82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08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8705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34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4767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69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100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72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18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140632"/>
            <a:ext cx="8596668" cy="78976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4AB430C0-4423-4AFE-BB55-BD86E959E1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73" y="125363"/>
            <a:ext cx="1156122" cy="809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E8FD53-D1C9-4102-BB20-DEF9AA9B24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7" y="243362"/>
            <a:ext cx="3693815" cy="5739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A3718E-101A-4CD4-8236-E9397B0E3B4C}"/>
              </a:ext>
            </a:extLst>
          </p:cNvPr>
          <p:cNvSpPr txBox="1"/>
          <p:nvPr userDrawn="1"/>
        </p:nvSpPr>
        <p:spPr>
          <a:xfrm>
            <a:off x="0" y="6611779"/>
            <a:ext cx="12192000" cy="246221"/>
          </a:xfrm>
          <a:prstGeom prst="rect">
            <a:avLst/>
          </a:prstGeom>
          <a:solidFill>
            <a:srgbClr val="4DBA87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DaxComp-Bold" panose="020B0804030101020102" pitchFamily="34" charset="0"/>
              </a:rPr>
              <a:t>www.newventuresoftware.com</a:t>
            </a:r>
          </a:p>
        </p:txBody>
      </p:sp>
    </p:spTree>
    <p:extLst>
      <p:ext uri="{BB962C8B-B14F-4D97-AF65-F5344CB8AC3E}">
        <p14:creationId xmlns:p14="http://schemas.microsoft.com/office/powerpoint/2010/main" val="1735251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35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ith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8C949606-0E88-4767-ABF4-E1A4524FC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73" y="125363"/>
            <a:ext cx="1156122" cy="809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51149B-FC6F-4C58-8070-3856C55C6D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7" y="243362"/>
            <a:ext cx="3693815" cy="5739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550583-1AEA-4EE3-B225-B6C60405E9D4}"/>
              </a:ext>
            </a:extLst>
          </p:cNvPr>
          <p:cNvSpPr txBox="1"/>
          <p:nvPr userDrawn="1"/>
        </p:nvSpPr>
        <p:spPr>
          <a:xfrm>
            <a:off x="0" y="6611779"/>
            <a:ext cx="12192000" cy="246221"/>
          </a:xfrm>
          <a:prstGeom prst="rect">
            <a:avLst/>
          </a:prstGeom>
          <a:solidFill>
            <a:srgbClr val="4DBA87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DaxComp-Bold" panose="020B0804030101020102" pitchFamily="34" charset="0"/>
              </a:rPr>
              <a:t>www.newventuresoftware.com</a:t>
            </a:r>
          </a:p>
        </p:txBody>
      </p:sp>
    </p:spTree>
    <p:extLst>
      <p:ext uri="{BB962C8B-B14F-4D97-AF65-F5344CB8AC3E}">
        <p14:creationId xmlns:p14="http://schemas.microsoft.com/office/powerpoint/2010/main" val="408181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8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20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52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0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13" r:id="rId3"/>
    <p:sldLayoutId id="2147483698" r:id="rId4"/>
    <p:sldLayoutId id="2147483714" r:id="rId5"/>
    <p:sldLayoutId id="2147483699" r:id="rId6"/>
    <p:sldLayoutId id="2147483700" r:id="rId7"/>
    <p:sldLayoutId id="2147483701" r:id="rId8"/>
    <p:sldLayoutId id="2147483702" r:id="rId9"/>
    <p:sldLayoutId id="214748371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nodejs.org/en/download/curren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hyperlink" Target="https://github.com/newventuresoftware/kendo-ui-for-vue" TargetMode="External"/><Relationship Id="rId4" Type="http://schemas.openxmlformats.org/officeDocument/2006/relationships/hyperlink" Target="https://git-scm.com/download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vuejs-devtools/nhdogjmejiglipccpnnnanhbledajbpd" TargetMode="External"/><Relationship Id="rId2" Type="http://schemas.openxmlformats.org/officeDocument/2006/relationships/hyperlink" Target="https://github.com/vuejs/vetur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npkg.com/vue" TargetMode="External"/><Relationship Id="rId2" Type="http://schemas.openxmlformats.org/officeDocument/2006/relationships/hyperlink" Target="https://vuejs.org/js/vue.min.j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v2/guide/instance.html#Lifecycle-Diagra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8.gif"/><Relationship Id="rId7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236536-A6AF-4A17-9AEE-840A45A92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01" y="934222"/>
            <a:ext cx="6733567" cy="329945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DD600BBB-FA4D-4DD5-91A8-0807F60FCC3A}"/>
              </a:ext>
            </a:extLst>
          </p:cNvPr>
          <p:cNvSpPr txBox="1">
            <a:spLocks/>
          </p:cNvSpPr>
          <p:nvPr/>
        </p:nvSpPr>
        <p:spPr>
          <a:xfrm>
            <a:off x="985968" y="4319372"/>
            <a:ext cx="8288032" cy="4691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for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AD028-7731-4A5E-A2CC-05712F361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81" y="4874194"/>
            <a:ext cx="3316406" cy="139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15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DA22-9ADF-48FD-8A2A-A0115FD9C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40632"/>
            <a:ext cx="8596668" cy="789767"/>
          </a:xfrm>
        </p:spPr>
        <p:txBody>
          <a:bodyPr/>
          <a:lstStyle/>
          <a:p>
            <a:r>
              <a:rPr lang="en-US"/>
              <a:t>{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Why Vue.js?</a:t>
            </a:r>
            <a:r>
              <a:rPr lang="en-US"/>
              <a:t>}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AA3A3-06A2-4F8B-8478-DF0AFFF8A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160589"/>
            <a:ext cx="3386667" cy="3880773"/>
          </a:xfrm>
        </p:spPr>
        <p:txBody>
          <a:bodyPr/>
          <a:lstStyle/>
          <a:p>
            <a:r>
              <a:rPr lang="en-US" dirty="0"/>
              <a:t>Easy to learn</a:t>
            </a:r>
          </a:p>
          <a:p>
            <a:r>
              <a:rPr lang="en-US" dirty="0"/>
              <a:t>Easy to develop</a:t>
            </a:r>
          </a:p>
          <a:p>
            <a:r>
              <a:rPr lang="en-US" dirty="0"/>
              <a:t>Easy to maintain</a:t>
            </a:r>
          </a:p>
          <a:p>
            <a:r>
              <a:rPr lang="en-US" dirty="0"/>
              <a:t>Fast!</a:t>
            </a:r>
          </a:p>
          <a:p>
            <a:pPr lvl="1"/>
            <a:r>
              <a:rPr lang="en-US" dirty="0"/>
              <a:t>Start fast (size)</a:t>
            </a:r>
          </a:p>
          <a:p>
            <a:pPr lvl="1"/>
            <a:r>
              <a:rPr lang="en-US" dirty="0"/>
              <a:t>Run fast (virtual DOM)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FD455-0F1F-4CCB-B1E5-AFD0AAAFAB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" r="22661" b="-2"/>
          <a:stretch/>
        </p:blipFill>
        <p:spPr>
          <a:xfrm>
            <a:off x="677334" y="2160589"/>
            <a:ext cx="5423429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00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6A8BF-455B-40F6-B849-0844A49B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compared to Angular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23C95-9D83-46F8-9E56-0AD9A6860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244960" cy="3880773"/>
          </a:xfrm>
        </p:spPr>
        <p:txBody>
          <a:bodyPr>
            <a:normAutofit/>
          </a:bodyPr>
          <a:lstStyle/>
          <a:p>
            <a:r>
              <a:rPr lang="en-US" dirty="0"/>
              <a:t>Angular has TypeScript as language of choice(docs are in TS, using it without TS is a challenge); </a:t>
            </a:r>
            <a:r>
              <a:rPr lang="en-US" dirty="0" err="1"/>
              <a:t>Vue</a:t>
            </a:r>
            <a:r>
              <a:rPr lang="en-US" dirty="0"/>
              <a:t> offers choice</a:t>
            </a:r>
          </a:p>
          <a:p>
            <a:r>
              <a:rPr lang="en-US" dirty="0"/>
              <a:t>Angular is more opinionated</a:t>
            </a:r>
          </a:p>
          <a:p>
            <a:r>
              <a:rPr lang="en-US" dirty="0"/>
              <a:t>Angular has a steeper learning curve</a:t>
            </a:r>
          </a:p>
          <a:p>
            <a:r>
              <a:rPr lang="en-US" dirty="0" err="1"/>
              <a:t>Vue</a:t>
            </a:r>
            <a:r>
              <a:rPr lang="en-US" dirty="0"/>
              <a:t> is smaller in size (~30KB vs ~130KB)</a:t>
            </a:r>
          </a:p>
          <a:p>
            <a:r>
              <a:rPr lang="en-US" dirty="0"/>
              <a:t>Angular CLI is has more features</a:t>
            </a:r>
          </a:p>
          <a:p>
            <a:r>
              <a:rPr lang="en-US" dirty="0"/>
              <a:t>Angular is targeted for large, enterprise-level apps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Angular logo">
            <a:extLst>
              <a:ext uri="{FF2B5EF4-FFF2-40B4-BE49-F238E27FC236}">
                <a16:creationId xmlns:a16="http://schemas.microsoft.com/office/drawing/2014/main" id="{A6D942BC-0C43-4506-AB01-EE9DA6663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809" y="3854449"/>
            <a:ext cx="2347912" cy="234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Vue">
            <a:extLst>
              <a:ext uri="{FF2B5EF4-FFF2-40B4-BE49-F238E27FC236}">
                <a16:creationId xmlns:a16="http://schemas.microsoft.com/office/drawing/2014/main" id="{2B462431-D433-4C9F-9D1B-198DE367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06" y="1343421"/>
            <a:ext cx="3083719" cy="308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796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6A8BF-455B-40F6-B849-0844A49B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compared to React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23C95-9D83-46F8-9E56-0AD9A6860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244960" cy="3880773"/>
          </a:xfrm>
        </p:spPr>
        <p:txBody>
          <a:bodyPr>
            <a:normAutofit/>
          </a:bodyPr>
          <a:lstStyle/>
          <a:p>
            <a:r>
              <a:rPr lang="en-US" dirty="0"/>
              <a:t>Both are unopinionated and offer great performance</a:t>
            </a:r>
          </a:p>
          <a:p>
            <a:r>
              <a:rPr lang="en-US" dirty="0" err="1"/>
              <a:t>Vue</a:t>
            </a:r>
            <a:r>
              <a:rPr lang="en-US" dirty="0"/>
              <a:t> ships with a CLI, easier to start a project</a:t>
            </a:r>
          </a:p>
          <a:p>
            <a:r>
              <a:rPr lang="en-US" dirty="0"/>
              <a:t>React has richer ecosystem</a:t>
            </a:r>
          </a:p>
          <a:p>
            <a:r>
              <a:rPr lang="en-US" dirty="0"/>
              <a:t>React has a steep learning curve(JSX template syntax, build systems)</a:t>
            </a:r>
          </a:p>
          <a:p>
            <a:r>
              <a:rPr lang="en-US" dirty="0"/>
              <a:t>React has several rendering modes(</a:t>
            </a:r>
            <a:r>
              <a:rPr lang="en-US" dirty="0" err="1"/>
              <a:t>ReactNative</a:t>
            </a:r>
            <a:r>
              <a:rPr lang="en-US" dirty="0"/>
              <a:t> for iOS and Android, </a:t>
            </a:r>
            <a:r>
              <a:rPr lang="en-US" dirty="0" err="1"/>
              <a:t>Weex</a:t>
            </a:r>
            <a:r>
              <a:rPr lang="en-US" dirty="0"/>
              <a:t> is a similar project for </a:t>
            </a:r>
            <a:r>
              <a:rPr lang="en-US" dirty="0" err="1"/>
              <a:t>Vue</a:t>
            </a:r>
            <a:r>
              <a:rPr lang="en-US" dirty="0"/>
              <a:t> but not production ready yet)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30" name="Picture 6" descr="Image result for Vue">
            <a:extLst>
              <a:ext uri="{FF2B5EF4-FFF2-40B4-BE49-F238E27FC236}">
                <a16:creationId xmlns:a16="http://schemas.microsoft.com/office/drawing/2014/main" id="{2B462431-D433-4C9F-9D1B-198DE367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06" y="1343421"/>
            <a:ext cx="3083719" cy="308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act-icon.svg">
            <a:extLst>
              <a:ext uri="{FF2B5EF4-FFF2-40B4-BE49-F238E27FC236}">
                <a16:creationId xmlns:a16="http://schemas.microsoft.com/office/drawing/2014/main" id="{C8494ACD-B3BC-4A7C-9558-BFC658B21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24" y="3796111"/>
            <a:ext cx="3200682" cy="226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215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B445F-E82D-49FA-9330-E58BBF5E6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sz="4000" dirty="0">
                <a:solidFill>
                  <a:schemeClr val="tx2"/>
                </a:solidFill>
              </a:rPr>
              <a:t>Tools</a:t>
            </a:r>
            <a:r>
              <a:rPr lang="en-US" dirty="0">
                <a:solidFill>
                  <a:schemeClr val="tx2"/>
                </a:solidFill>
              </a:rPr>
              <a:t> we will need - 1</a:t>
            </a:r>
            <a:r>
              <a:rPr lang="en-US" dirty="0"/>
              <a:t>}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252074-D3DD-4C19-A065-BD19D88EAC1D}"/>
              </a:ext>
            </a:extLst>
          </p:cNvPr>
          <p:cNvSpPr txBox="1">
            <a:spLocks/>
          </p:cNvSpPr>
          <p:nvPr/>
        </p:nvSpPr>
        <p:spPr>
          <a:xfrm>
            <a:off x="677334" y="1880315"/>
            <a:ext cx="8039946" cy="3282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Node.js</a:t>
            </a:r>
          </a:p>
          <a:p>
            <a:pPr lvl="1"/>
            <a:r>
              <a:rPr lang="en-US" i="1" dirty="0">
                <a:hlinkClick r:id="rId2"/>
              </a:rPr>
              <a:t>https://nodejs.org/en/download/current/</a:t>
            </a:r>
            <a:endParaRPr lang="en-US" sz="2400" dirty="0"/>
          </a:p>
          <a:p>
            <a:r>
              <a:rPr lang="en-US" sz="2400" dirty="0" err="1"/>
              <a:t>VSCode</a:t>
            </a:r>
            <a:endParaRPr lang="en-US" sz="2400" dirty="0"/>
          </a:p>
          <a:p>
            <a:pPr lvl="1"/>
            <a:r>
              <a:rPr lang="en-US" i="1" dirty="0">
                <a:hlinkClick r:id="rId3"/>
              </a:rPr>
              <a:t>https://code.visualstudio.com/</a:t>
            </a:r>
            <a:endParaRPr lang="en-US" i="1" dirty="0"/>
          </a:p>
          <a:p>
            <a:r>
              <a:rPr lang="en-US" sz="2400" dirty="0"/>
              <a:t>GitHub</a:t>
            </a:r>
          </a:p>
          <a:p>
            <a:pPr lvl="1"/>
            <a:r>
              <a:rPr lang="en-US" i="1" dirty="0">
                <a:hlinkClick r:id="rId4"/>
              </a:rPr>
              <a:t>https://git-scm.com/downloads</a:t>
            </a:r>
            <a:endParaRPr lang="en-US" i="1" dirty="0"/>
          </a:p>
          <a:p>
            <a:pPr lvl="1"/>
            <a:r>
              <a:rPr lang="en-US" i="1" dirty="0">
                <a:hlinkClick r:id="rId5"/>
              </a:rPr>
              <a:t>https://github.com/newventuresoftware/kendo-ui-for-vue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89A78-2A7E-4421-93D0-E9FEA6CEE2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615" y="2957002"/>
            <a:ext cx="932524" cy="947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0C82A-DD98-4DF8-9658-13502CBA1C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836" y="1849290"/>
            <a:ext cx="1553101" cy="949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C213F9-2343-426C-A520-E170BDDF8D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615" y="4058731"/>
            <a:ext cx="2857079" cy="9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34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B445F-E82D-49FA-9330-E58BBF5E6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sz="4000" dirty="0">
                <a:solidFill>
                  <a:schemeClr val="tx2"/>
                </a:solidFill>
              </a:rPr>
              <a:t>Tools</a:t>
            </a:r>
            <a:r>
              <a:rPr lang="en-US" dirty="0">
                <a:solidFill>
                  <a:schemeClr val="tx2"/>
                </a:solidFill>
              </a:rPr>
              <a:t> we will need - 2</a:t>
            </a:r>
            <a:r>
              <a:rPr lang="en-US" dirty="0"/>
              <a:t>}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252074-D3DD-4C19-A065-BD19D88EAC1D}"/>
              </a:ext>
            </a:extLst>
          </p:cNvPr>
          <p:cNvSpPr txBox="1">
            <a:spLocks/>
          </p:cNvSpPr>
          <p:nvPr/>
        </p:nvSpPr>
        <p:spPr>
          <a:xfrm>
            <a:off x="677333" y="1880315"/>
            <a:ext cx="9323111" cy="3282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LiveServer</a:t>
            </a:r>
            <a:endParaRPr lang="en-US" sz="2000" dirty="0"/>
          </a:p>
          <a:p>
            <a:pPr lvl="1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install –global live-server</a:t>
            </a:r>
          </a:p>
          <a:p>
            <a:r>
              <a:rPr lang="en-US" sz="2000" dirty="0" err="1"/>
              <a:t>Vetur</a:t>
            </a:r>
            <a:r>
              <a:rPr lang="en-US" sz="2000" dirty="0"/>
              <a:t> for </a:t>
            </a:r>
            <a:r>
              <a:rPr lang="en-US" sz="2000" dirty="0" err="1"/>
              <a:t>VSCode</a:t>
            </a:r>
            <a:endParaRPr lang="en-US" sz="2000" dirty="0"/>
          </a:p>
          <a:p>
            <a:pPr lvl="1"/>
            <a:r>
              <a:rPr lang="en-US" sz="1400" dirty="0">
                <a:hlinkClick r:id="rId2"/>
              </a:rPr>
              <a:t>https://github.com/vuejs/vetur</a:t>
            </a:r>
            <a:endParaRPr lang="en-US" sz="1400" dirty="0"/>
          </a:p>
          <a:p>
            <a:r>
              <a:rPr lang="en-US" sz="2000" dirty="0" err="1"/>
              <a:t>Devtools</a:t>
            </a:r>
            <a:r>
              <a:rPr lang="en-US" sz="2000" dirty="0"/>
              <a:t> for </a:t>
            </a:r>
            <a:r>
              <a:rPr lang="en-US" sz="2000" dirty="0" err="1"/>
              <a:t>Vue</a:t>
            </a:r>
            <a:r>
              <a:rPr lang="en-US" sz="2000" dirty="0"/>
              <a:t> (Chrome extension)</a:t>
            </a:r>
          </a:p>
          <a:p>
            <a:pPr lvl="1"/>
            <a:r>
              <a:rPr lang="en-US" sz="1400" dirty="0">
                <a:hlinkClick r:id="rId3"/>
              </a:rPr>
              <a:t>https://chrome.google.com/webstore/detail/vuejs-devtools/nhdogjmejiglipccpnnnanhbledajbpd</a:t>
            </a:r>
            <a:endParaRPr lang="en-US" sz="14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5438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C7870-E273-4AAC-B8A1-0702F4213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Getting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94BB7-94D4-4D8A-8D53-689C55AB9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Obtaining </a:t>
            </a:r>
            <a:r>
              <a:rPr lang="en-US" dirty="0" err="1"/>
              <a:t>Vue</a:t>
            </a:r>
            <a:endParaRPr lang="en-US" dirty="0"/>
          </a:p>
          <a:p>
            <a:pPr lvl="1"/>
            <a:r>
              <a:rPr lang="en-US" dirty="0"/>
              <a:t>Download @ </a:t>
            </a:r>
            <a:r>
              <a:rPr lang="en-US" dirty="0">
                <a:hlinkClick r:id="rId2"/>
              </a:rPr>
              <a:t>https://vuejs.org/js/vue.min.js</a:t>
            </a:r>
            <a:endParaRPr lang="en-US" dirty="0"/>
          </a:p>
          <a:p>
            <a:pPr lvl="1"/>
            <a:r>
              <a:rPr lang="en-US" dirty="0"/>
              <a:t>CDN @ </a:t>
            </a:r>
            <a:r>
              <a:rPr lang="en-US" dirty="0">
                <a:hlinkClick r:id="rId3"/>
              </a:rPr>
              <a:t>https://unpkg.com/vue</a:t>
            </a:r>
            <a:endParaRPr lang="en-US" dirty="0"/>
          </a:p>
          <a:p>
            <a:pPr lvl="1"/>
            <a:r>
              <a:rPr lang="en-US" dirty="0"/>
              <a:t>NPM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install -g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vue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4FAF9-3606-4E44-89A6-80001AAFC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3748745"/>
            <a:ext cx="73056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34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66621-1759-4964-9BE1-8CB76B820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Hello,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Demo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44D70-42F1-4052-A6E4-C2D7849BF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Including </a:t>
            </a:r>
            <a:r>
              <a:rPr lang="en-US" sz="2000" dirty="0" err="1"/>
              <a:t>Vue</a:t>
            </a:r>
            <a:r>
              <a:rPr lang="en-US" sz="2000" dirty="0"/>
              <a:t> in our HTML</a:t>
            </a:r>
          </a:p>
          <a:p>
            <a:r>
              <a:rPr lang="en-US" sz="2000" dirty="0"/>
              <a:t>Creating the </a:t>
            </a:r>
            <a:r>
              <a:rPr lang="en-US" sz="2000" dirty="0" err="1"/>
              <a:t>Vue</a:t>
            </a:r>
            <a:r>
              <a:rPr lang="en-US" sz="2000" dirty="0"/>
              <a:t> instance</a:t>
            </a:r>
          </a:p>
          <a:p>
            <a:r>
              <a:rPr lang="en-US" sz="2000" dirty="0"/>
              <a:t>Mounting the </a:t>
            </a:r>
            <a:r>
              <a:rPr lang="en-US" sz="2000" dirty="0" err="1"/>
              <a:t>Vue</a:t>
            </a:r>
            <a:r>
              <a:rPr lang="en-US" sz="2000" dirty="0"/>
              <a:t> instance to an HTML element</a:t>
            </a:r>
          </a:p>
          <a:p>
            <a:r>
              <a:rPr lang="en-US" sz="2000" dirty="0"/>
              <a:t>Setting up the data object</a:t>
            </a:r>
          </a:p>
          <a:p>
            <a:r>
              <a:rPr lang="en-US" sz="2000" dirty="0"/>
              <a:t>Using a declarative template binding to show data</a:t>
            </a:r>
          </a:p>
          <a:p>
            <a:r>
              <a:rPr lang="en-US" dirty="0"/>
              <a:t>Scope of the </a:t>
            </a:r>
            <a:r>
              <a:rPr lang="en-US" dirty="0" err="1"/>
              <a:t>Vue</a:t>
            </a:r>
            <a:endParaRPr lang="en-US" sz="2000" dirty="0"/>
          </a:p>
          <a:p>
            <a:r>
              <a:rPr lang="en-US" dirty="0"/>
              <a:t>Observability of the data object</a:t>
            </a:r>
            <a:endParaRPr lang="en-US" sz="2000" dirty="0"/>
          </a:p>
          <a:p>
            <a:r>
              <a:rPr lang="en-US" sz="2000" dirty="0"/>
              <a:t>Using the </a:t>
            </a:r>
            <a:r>
              <a:rPr lang="en-US" sz="2000" dirty="0" err="1"/>
              <a:t>Vue</a:t>
            </a:r>
            <a:r>
              <a:rPr lang="en-US" sz="2000" dirty="0"/>
              <a:t> </a:t>
            </a:r>
            <a:r>
              <a:rPr lang="en-US" sz="2000" dirty="0" err="1"/>
              <a:t>Devtools</a:t>
            </a:r>
            <a:r>
              <a:rPr lang="en-US" sz="2000" dirty="0"/>
              <a:t> to inspect the </a:t>
            </a:r>
            <a:r>
              <a:rPr lang="en-US" sz="2000" dirty="0" err="1"/>
              <a:t>Vue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85529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F9653-74E3-4A94-B19F-80E527AFF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239" y="2700867"/>
            <a:ext cx="4335340" cy="1826581"/>
          </a:xfrm>
        </p:spPr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2"/>
                </a:solidFill>
              </a:rPr>
              <a:t>Short Break</a:t>
            </a:r>
            <a:r>
              <a:rPr lang="en-US" dirty="0"/>
              <a:t>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36D0C-C3AE-4103-B296-7D8AEAE3E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22239" y="4527448"/>
            <a:ext cx="4335340" cy="860400"/>
          </a:xfrm>
        </p:spPr>
        <p:txBody>
          <a:bodyPr/>
          <a:lstStyle/>
          <a:p>
            <a:r>
              <a:rPr lang="en-US" dirty="0"/>
              <a:t>Please take ~10 minutes to relax and recharge</a:t>
            </a:r>
          </a:p>
          <a:p>
            <a:endParaRPr lang="en-US" dirty="0"/>
          </a:p>
        </p:txBody>
      </p:sp>
      <p:pic>
        <p:nvPicPr>
          <p:cNvPr id="4" name="Graphic 3" descr="Coffee">
            <a:extLst>
              <a:ext uri="{FF2B5EF4-FFF2-40B4-BE49-F238E27FC236}">
                <a16:creationId xmlns:a16="http://schemas.microsoft.com/office/drawing/2014/main" id="{F7C80AEA-3CD1-436E-B0B4-D56570ECA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0617" y="1261330"/>
            <a:ext cx="4335340" cy="43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77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788E6-664C-49AA-A7CD-66C80D69A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Vue.js Deep Dive</a:t>
            </a:r>
            <a:r>
              <a:rPr lang="en-US" dirty="0"/>
              <a:t>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7BD7B-8B0F-4A5C-A8A4-EC644684B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overview of the most important features of the Vue.js library</a:t>
            </a:r>
          </a:p>
        </p:txBody>
      </p:sp>
      <p:pic>
        <p:nvPicPr>
          <p:cNvPr id="2050" name="Picture 2" descr="Image result for deep dive">
            <a:extLst>
              <a:ext uri="{FF2B5EF4-FFF2-40B4-BE49-F238E27FC236}">
                <a16:creationId xmlns:a16="http://schemas.microsoft.com/office/drawing/2014/main" id="{EF54D6FB-67A6-4AF2-9DF6-DC78D87FC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928" y="1470152"/>
            <a:ext cx="4285481" cy="214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269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1489E-D12C-45D2-B538-F1CFE663F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40632"/>
            <a:ext cx="8596668" cy="789767"/>
          </a:xfrm>
        </p:spPr>
        <p:txBody>
          <a:bodyPr/>
          <a:lstStyle/>
          <a:p>
            <a:r>
              <a:rPr lang="en-US"/>
              <a:t>{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Vue Lifecycle</a:t>
            </a:r>
            <a:r>
              <a:rPr lang="en-US"/>
              <a:t>}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6B9A9-9AD8-4CBA-94BA-A66009978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527040"/>
            <a:ext cx="8596668" cy="51432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https://vuejs.org/v2/guide/instance.html#Lifecycle-Diagram</a:t>
            </a:r>
            <a:endParaRPr lang="en-US" dirty="0"/>
          </a:p>
          <a:p>
            <a:endParaRPr lang="en-US" dirty="0"/>
          </a:p>
        </p:txBody>
      </p:sp>
      <p:pic>
        <p:nvPicPr>
          <p:cNvPr id="5" name="Graphic 4" descr="Repeat">
            <a:extLst>
              <a:ext uri="{FF2B5EF4-FFF2-40B4-BE49-F238E27FC236}">
                <a16:creationId xmlns:a16="http://schemas.microsoft.com/office/drawing/2014/main" id="{43D29AD8-F81B-4320-B881-3C7463E5B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3556" y="1930400"/>
            <a:ext cx="3040460" cy="3040460"/>
          </a:xfrm>
          <a:prstGeom prst="rect">
            <a:avLst/>
          </a:prstGeom>
        </p:spPr>
      </p:pic>
      <p:pic>
        <p:nvPicPr>
          <p:cNvPr id="7" name="Picture 6" descr="Image result for Vue">
            <a:extLst>
              <a:ext uri="{FF2B5EF4-FFF2-40B4-BE49-F238E27FC236}">
                <a16:creationId xmlns:a16="http://schemas.microsoft.com/office/drawing/2014/main" id="{76B99F85-FEBC-463D-A429-AC8D0C609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109" y="1887140"/>
            <a:ext cx="3083719" cy="308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7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3055B1C-48EE-4721-AC00-029AC0C3EB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2616" y="934222"/>
            <a:ext cx="6314736" cy="3299450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D0E38F37-5E6B-4477-AFD0-001B1AE0C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969" y="4553712"/>
            <a:ext cx="8288032" cy="1096316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3700" dirty="0"/>
              <a:t>{</a:t>
            </a:r>
            <a:r>
              <a:rPr lang="en-US" sz="3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Welcome to Progress Virtual Classroom</a:t>
            </a:r>
            <a:r>
              <a:rPr lang="en-US" sz="37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28284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AA167-A140-4E37-9406-534B2C58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Template bindings - Demo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FF7D7-5676-43E2-9FDB-361E4B754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One-way bindings</a:t>
            </a:r>
          </a:p>
          <a:p>
            <a:r>
              <a:rPr lang="en-US" sz="2000" dirty="0"/>
              <a:t>Moustaches &amp; 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v-text</a:t>
            </a:r>
            <a:r>
              <a:rPr lang="en-US" sz="2000" dirty="0"/>
              <a:t> directive</a:t>
            </a:r>
          </a:p>
          <a:p>
            <a:r>
              <a:rPr lang="en-US" sz="2000" dirty="0"/>
              <a:t>One-time bindings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v-once</a:t>
            </a:r>
          </a:p>
          <a:p>
            <a:r>
              <a:rPr lang="en-US" sz="2000" dirty="0"/>
              <a:t>Raw HTML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v-html</a:t>
            </a:r>
          </a:p>
          <a:p>
            <a:r>
              <a:rPr lang="en-US" sz="2000" dirty="0"/>
              <a:t>Inline Expressions</a:t>
            </a:r>
          </a:p>
          <a:p>
            <a:r>
              <a:rPr lang="en-US" sz="2000" dirty="0"/>
              <a:t>Attribute binding &amp; shorthand syntax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v-bind</a:t>
            </a:r>
          </a:p>
          <a:p>
            <a:r>
              <a:rPr lang="en-US" sz="2000" dirty="0"/>
              <a:t>Binding to style tags</a:t>
            </a:r>
          </a:p>
          <a:p>
            <a:r>
              <a:rPr lang="en-US" sz="2000" dirty="0"/>
              <a:t>CSS property and class bindings</a:t>
            </a:r>
          </a:p>
        </p:txBody>
      </p:sp>
    </p:spTree>
    <p:extLst>
      <p:ext uri="{BB962C8B-B14F-4D97-AF65-F5344CB8AC3E}">
        <p14:creationId xmlns:p14="http://schemas.microsoft.com/office/powerpoint/2010/main" val="2593655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3C02D-39E8-4DB6-A7FC-C93AD5A6F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 bindings - Demo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F5E92-078B-451C-83AB-AE4D5744B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Two-way bindings using 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v-model</a:t>
            </a:r>
          </a:p>
          <a:p>
            <a:r>
              <a:rPr lang="en-US" dirty="0"/>
              <a:t>Support for variety of single-input types</a:t>
            </a:r>
          </a:p>
          <a:p>
            <a:r>
              <a:rPr lang="en-US" sz="2000" dirty="0"/>
              <a:t>Binding modifiers: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.number .lazy .trim</a:t>
            </a:r>
          </a:p>
          <a:p>
            <a:r>
              <a:rPr lang="en-US" dirty="0"/>
              <a:t>Value bindings with checkbox, radio, select</a:t>
            </a:r>
          </a:p>
          <a:p>
            <a:r>
              <a:rPr lang="en-US" sz="2000" dirty="0"/>
              <a:t>Shared state and reactivity demonstrated</a:t>
            </a:r>
          </a:p>
        </p:txBody>
      </p:sp>
    </p:spTree>
    <p:extLst>
      <p:ext uri="{BB962C8B-B14F-4D97-AF65-F5344CB8AC3E}">
        <p14:creationId xmlns:p14="http://schemas.microsoft.com/office/powerpoint/2010/main" val="2909758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44D74-3475-4DFB-A79F-37238CB0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Handling events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EC361-DAA5-4DB3-88E8-EA768D431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v-on</a:t>
            </a:r>
            <a:r>
              <a:rPr lang="en-US" dirty="0"/>
              <a:t> directive and shorthand syntax @</a:t>
            </a:r>
          </a:p>
          <a:p>
            <a:r>
              <a:rPr lang="en-US" dirty="0"/>
              <a:t>Accessing the </a:t>
            </a:r>
            <a:r>
              <a:rPr lang="en-US" dirty="0" err="1"/>
              <a:t>Vue</a:t>
            </a:r>
            <a:r>
              <a:rPr lang="en-US" dirty="0"/>
              <a:t> instance in the event handler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</a:p>
          <a:p>
            <a:r>
              <a:rPr lang="en-US" dirty="0">
                <a:cs typeface="Courier New" panose="02070309020205020404" pitchFamily="49" charset="0"/>
              </a:rPr>
              <a:t>Accessing the event target</a:t>
            </a:r>
          </a:p>
          <a:p>
            <a:r>
              <a:rPr lang="en-US" dirty="0"/>
              <a:t>Different styles of click handlers</a:t>
            </a:r>
          </a:p>
          <a:p>
            <a:r>
              <a:rPr lang="en-US" dirty="0"/>
              <a:t>Passing parameters to event handlers</a:t>
            </a:r>
          </a:p>
          <a:p>
            <a:r>
              <a:rPr lang="en-US" dirty="0"/>
              <a:t>Combining parameters and event information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$event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81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8D300-529E-475E-B074-0315B236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Conditional and List Rendering - Demo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D7C7B-EAA3-4BD2-8296-C83787392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Conditional rendering using v-if and v-else</a:t>
            </a:r>
          </a:p>
          <a:p>
            <a:r>
              <a:rPr lang="en-US" dirty="0"/>
              <a:t>Difference between v-if and v-show</a:t>
            </a:r>
          </a:p>
          <a:p>
            <a:r>
              <a:rPr lang="en-US" dirty="0"/>
              <a:t>Using the v-for directive to loop over:</a:t>
            </a:r>
          </a:p>
          <a:p>
            <a:pPr lvl="1"/>
            <a:r>
              <a:rPr lang="en-US" dirty="0"/>
              <a:t>Numerical range</a:t>
            </a:r>
          </a:p>
          <a:p>
            <a:pPr lvl="1"/>
            <a:r>
              <a:rPr lang="en-US" dirty="0"/>
              <a:t>JavaScript Object {}</a:t>
            </a:r>
          </a:p>
          <a:p>
            <a:pPr lvl="1"/>
            <a:r>
              <a:rPr lang="en-US" dirty="0"/>
              <a:t>JavaScript Array []</a:t>
            </a:r>
          </a:p>
          <a:p>
            <a:r>
              <a:rPr lang="en-US" dirty="0"/>
              <a:t>Conditional rendering during load (Cloaking)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115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015BA-0A43-4C18-A917-2C2E27471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Watchers and computed properties – Demo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66109-9E10-445A-9963-B8B2DEEF4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Watchers and computed properties build upon the </a:t>
            </a:r>
            <a:r>
              <a:rPr lang="en-US" dirty="0" err="1"/>
              <a:t>Vue</a:t>
            </a:r>
            <a:r>
              <a:rPr lang="en-US" dirty="0"/>
              <a:t> reactivity system.</a:t>
            </a:r>
          </a:p>
          <a:p>
            <a:r>
              <a:rPr lang="en-US" dirty="0"/>
              <a:t>Offer a powerful way to respond to data change</a:t>
            </a:r>
          </a:p>
          <a:p>
            <a:r>
              <a:rPr lang="en-US" dirty="0"/>
              <a:t>Supply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current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previous</a:t>
            </a:r>
            <a:r>
              <a:rPr lang="en-US" dirty="0"/>
              <a:t> parameters in the handler</a:t>
            </a:r>
          </a:p>
          <a:p>
            <a:r>
              <a:rPr lang="en-US" dirty="0"/>
              <a:t>Computed properties – syntactic sugar for expressions</a:t>
            </a:r>
          </a:p>
        </p:txBody>
      </p:sp>
    </p:spTree>
    <p:extLst>
      <p:ext uri="{BB962C8B-B14F-4D97-AF65-F5344CB8AC3E}">
        <p14:creationId xmlns:p14="http://schemas.microsoft.com/office/powerpoint/2010/main" val="1063910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E147A-B282-47BE-AAAD-89A3E3D42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Components - Demo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1A706-2BA8-421E-A0FE-695585A2F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342898" cy="3880773"/>
          </a:xfrm>
        </p:spPr>
        <p:txBody>
          <a:bodyPr/>
          <a:lstStyle/>
          <a:p>
            <a:r>
              <a:rPr lang="en-US" dirty="0"/>
              <a:t>Powerful way to facilitate code reuse</a:t>
            </a:r>
          </a:p>
          <a:p>
            <a:r>
              <a:rPr lang="en-US" dirty="0" err="1"/>
              <a:t>Vue</a:t>
            </a:r>
            <a:r>
              <a:rPr lang="en-US" dirty="0"/>
              <a:t> components are also </a:t>
            </a:r>
            <a:r>
              <a:rPr lang="en-US" dirty="0" err="1"/>
              <a:t>Vue</a:t>
            </a:r>
            <a:r>
              <a:rPr lang="en-US" dirty="0"/>
              <a:t> instances</a:t>
            </a:r>
          </a:p>
          <a:p>
            <a:r>
              <a:rPr lang="en-US" dirty="0"/>
              <a:t>Can register both globally and locally</a:t>
            </a:r>
          </a:p>
          <a:p>
            <a:r>
              <a:rPr lang="en-US" dirty="0"/>
              <a:t>The data object must be a function</a:t>
            </a:r>
          </a:p>
          <a:p>
            <a:r>
              <a:rPr lang="en-US" dirty="0"/>
              <a:t>Components can be composed</a:t>
            </a:r>
          </a:p>
          <a:p>
            <a:r>
              <a:rPr lang="en-US" dirty="0"/>
              <a:t>Components data is isolated from each other</a:t>
            </a:r>
          </a:p>
          <a:p>
            <a:r>
              <a:rPr lang="en-US" dirty="0"/>
              <a:t>Can communicate through well defined interfaces:</a:t>
            </a:r>
          </a:p>
          <a:p>
            <a:pPr lvl="1"/>
            <a:r>
              <a:rPr lang="en-US" dirty="0"/>
              <a:t>Props down</a:t>
            </a:r>
          </a:p>
          <a:p>
            <a:pPr lvl="1"/>
            <a:r>
              <a:rPr lang="en-US" dirty="0"/>
              <a:t>Events up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26" name="Picture 2" descr="props down, events up">
            <a:extLst>
              <a:ext uri="{FF2B5EF4-FFF2-40B4-BE49-F238E27FC236}">
                <a16:creationId xmlns:a16="http://schemas.microsoft.com/office/drawing/2014/main" id="{FCDFFE0D-71F4-4863-81BB-20BFE71F5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029" y="2300749"/>
            <a:ext cx="3067991" cy="250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092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D8E9-60FA-41FC-8C84-5640B881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Props – Demo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B0133-4A81-4333-AFC2-1C32B92AF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pass data to children</a:t>
            </a:r>
          </a:p>
          <a:p>
            <a:r>
              <a:rPr lang="en-US" dirty="0"/>
              <a:t>Meant to be one-way although two-way is supported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.sync</a:t>
            </a:r>
          </a:p>
          <a:p>
            <a:r>
              <a:rPr lang="en-US" dirty="0">
                <a:cs typeface="Courier New" panose="02070309020205020404" pitchFamily="49" charset="0"/>
              </a:rPr>
              <a:t>Props can be set with local values or bound</a:t>
            </a:r>
          </a:p>
          <a:p>
            <a:r>
              <a:rPr lang="en-US" dirty="0">
                <a:cs typeface="Courier New" panose="02070309020205020404" pitchFamily="49" charset="0"/>
              </a:rPr>
              <a:t>Props can be validated</a:t>
            </a:r>
          </a:p>
          <a:p>
            <a:r>
              <a:rPr lang="en-US" dirty="0">
                <a:cs typeface="Courier New" panose="02070309020205020404" pitchFamily="49" charset="0"/>
              </a:rPr>
              <a:t>Camel vs Kebab casing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116BC-E9A0-4316-A731-837ECEBB6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4277956"/>
            <a:ext cx="5626049" cy="212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48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6BF58-A207-4A33-A2C3-5A35482A0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Custom Events – Demo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366D5-FAD7-4EE0-8A02-34DE000FD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pass data to the parent</a:t>
            </a:r>
          </a:p>
          <a:p>
            <a:r>
              <a:rPr lang="en-US" dirty="0"/>
              <a:t>Listened for by with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v-on</a:t>
            </a:r>
            <a:r>
              <a:rPr lang="en-US" dirty="0"/>
              <a:t> directive</a:t>
            </a:r>
          </a:p>
          <a:p>
            <a:r>
              <a:rPr lang="en-US" dirty="0"/>
              <a:t>Emitted using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$emit(‘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’, 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n-US" dirty="0">
                <a:cs typeface="Courier New" panose="02070309020205020404" pitchFamily="49" charset="0"/>
              </a:rPr>
              <a:t> method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Events and Props can be used to support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v-model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FD32C-5AD0-4290-A2E7-F7E18CAC4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4100975"/>
            <a:ext cx="7713868" cy="147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14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6C4D-0293-459F-9B21-E2A73C1F2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Kendo UI library for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684C5-8607-41B1-BC4E-30997D3E3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36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4E7DCC-FD1D-44D9-88C9-4E9892B3AF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762148"/>
              </p:ext>
            </p:extLst>
          </p:nvPr>
        </p:nvGraphicFramePr>
        <p:xfrm>
          <a:off x="615696" y="1075386"/>
          <a:ext cx="8345424" cy="4966640"/>
        </p:xfrm>
        <a:graphic>
          <a:graphicData uri="http://schemas.openxmlformats.org/drawingml/2006/table">
            <a:tbl>
              <a:tblPr/>
              <a:tblGrid>
                <a:gridCol w="2781808">
                  <a:extLst>
                    <a:ext uri="{9D8B030D-6E8A-4147-A177-3AD203B41FA5}">
                      <a16:colId xmlns:a16="http://schemas.microsoft.com/office/drawing/2014/main" val="2561621659"/>
                    </a:ext>
                  </a:extLst>
                </a:gridCol>
                <a:gridCol w="2781808">
                  <a:extLst>
                    <a:ext uri="{9D8B030D-6E8A-4147-A177-3AD203B41FA5}">
                      <a16:colId xmlns:a16="http://schemas.microsoft.com/office/drawing/2014/main" val="123559643"/>
                    </a:ext>
                  </a:extLst>
                </a:gridCol>
                <a:gridCol w="2781808">
                  <a:extLst>
                    <a:ext uri="{9D8B030D-6E8A-4147-A177-3AD203B41FA5}">
                      <a16:colId xmlns:a16="http://schemas.microsoft.com/office/drawing/2014/main" val="476010698"/>
                    </a:ext>
                  </a:extLst>
                </a:gridCol>
              </a:tblGrid>
              <a:tr h="3738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 dirty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Date</a:t>
                      </a:r>
                      <a:endParaRPr lang="en-US" sz="1200" b="0" i="0" dirty="0">
                        <a:solidFill>
                          <a:srgbClr val="000000"/>
                        </a:solidFill>
                        <a:effectLst/>
                        <a:latin typeface="&amp;quot"/>
                      </a:endParaRP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Time</a:t>
                      </a:r>
                      <a:endParaRPr lang="en-US" sz="1200" b="0" i="0">
                        <a:solidFill>
                          <a:srgbClr val="000000"/>
                        </a:solidFill>
                        <a:effectLst/>
                        <a:latin typeface="&amp;quot"/>
                      </a:endParaRP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Course</a:t>
                      </a:r>
                      <a:endParaRPr lang="en-US" sz="1200" b="0" i="0">
                        <a:solidFill>
                          <a:srgbClr val="000000"/>
                        </a:solidFill>
                        <a:effectLst/>
                        <a:latin typeface="&amp;quot"/>
                      </a:endParaRP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071543"/>
                  </a:ext>
                </a:extLst>
              </a:tr>
              <a:tr h="3738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February 28,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Kendo UI &amp; Angular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9216"/>
                  </a:ext>
                </a:extLst>
              </a:tr>
              <a:tr h="61415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March 7,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60BE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60BE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Telerik UI for ASP.NET MVC and ASP.NET Core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60BE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659597"/>
                  </a:ext>
                </a:extLst>
              </a:tr>
              <a:tr h="3738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March 8,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60BE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60BE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Kendo UI &amp; React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60BE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324541"/>
                  </a:ext>
                </a:extLst>
              </a:tr>
              <a:tr h="3738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March 14,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Kendo UI &amp; jQuery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0917725"/>
                  </a:ext>
                </a:extLst>
              </a:tr>
              <a:tr h="3738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 dirty="0">
                          <a:solidFill>
                            <a:schemeClr val="accent1"/>
                          </a:solidFill>
                          <a:effectLst/>
                          <a:latin typeface="&amp;quot"/>
                        </a:rPr>
                        <a:t>March 22,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 dirty="0">
                          <a:solidFill>
                            <a:schemeClr val="accent1"/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 dirty="0">
                          <a:solidFill>
                            <a:schemeClr val="accent1"/>
                          </a:solidFill>
                          <a:effectLst/>
                          <a:latin typeface="&amp;quot"/>
                        </a:rPr>
                        <a:t>Kendo UI &amp; </a:t>
                      </a:r>
                      <a:r>
                        <a:rPr lang="en-US" sz="1200" b="1" i="0" dirty="0" err="1">
                          <a:solidFill>
                            <a:schemeClr val="accent1"/>
                          </a:solidFill>
                          <a:effectLst/>
                          <a:latin typeface="&amp;quot"/>
                        </a:rPr>
                        <a:t>Vue</a:t>
                      </a:r>
                      <a:endParaRPr lang="en-US" sz="1200" b="1" i="0" dirty="0">
                        <a:solidFill>
                          <a:schemeClr val="accent1"/>
                        </a:solidFill>
                        <a:effectLst/>
                        <a:latin typeface="&amp;quot"/>
                      </a:endParaRP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988344"/>
                  </a:ext>
                </a:extLst>
              </a:tr>
              <a:tr h="3738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March 27,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Telerik UI for Xamarin</a:t>
                      </a:r>
                      <a:endParaRPr lang="en-US" sz="1200" b="0" i="0">
                        <a:solidFill>
                          <a:srgbClr val="000000"/>
                        </a:solidFill>
                        <a:effectLst/>
                        <a:latin typeface="&amp;quot"/>
                      </a:endParaRP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834946"/>
                  </a:ext>
                </a:extLst>
              </a:tr>
              <a:tr h="3738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March 30,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Telerik UI for WPF</a:t>
                      </a:r>
                      <a:endParaRPr lang="en-US" sz="1200" b="0" i="0">
                        <a:solidFill>
                          <a:srgbClr val="000000"/>
                        </a:solidFill>
                        <a:effectLst/>
                        <a:latin typeface="&amp;quot"/>
                      </a:endParaRP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167112"/>
                  </a:ext>
                </a:extLst>
              </a:tr>
              <a:tr h="61415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April 5,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Telerik Reporting &amp; Telerik Report Server</a:t>
                      </a:r>
                      <a:endParaRPr lang="en-US" sz="1200" b="0" i="0">
                        <a:solidFill>
                          <a:srgbClr val="000000"/>
                        </a:solidFill>
                        <a:effectLst/>
                        <a:latin typeface="&amp;quot"/>
                      </a:endParaRP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508029"/>
                  </a:ext>
                </a:extLst>
              </a:tr>
              <a:tr h="3738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April 10,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Telerik UI for WinForms</a:t>
                      </a:r>
                      <a:endParaRPr lang="en-US" sz="1200" b="0" i="0">
                        <a:solidFill>
                          <a:srgbClr val="000000"/>
                        </a:solidFill>
                        <a:effectLst/>
                        <a:latin typeface="&amp;quot"/>
                      </a:endParaRP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177374"/>
                  </a:ext>
                </a:extLst>
              </a:tr>
              <a:tr h="3738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April 12,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nb-NO" sz="1200" b="1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Telerik UI for ASP.NET AJAX</a:t>
                      </a:r>
                      <a:endParaRPr lang="nb-NO" sz="1200" b="0" i="0">
                        <a:solidFill>
                          <a:srgbClr val="000000"/>
                        </a:solidFill>
                        <a:effectLst/>
                        <a:latin typeface="&amp;quot"/>
                      </a:endParaRP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7706580"/>
                  </a:ext>
                </a:extLst>
              </a:tr>
              <a:tr h="3738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April 13,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 dirty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Telerik UI for UWP</a:t>
                      </a:r>
                      <a:endParaRPr lang="en-US" sz="1200" b="0" i="0" dirty="0">
                        <a:solidFill>
                          <a:srgbClr val="000000"/>
                        </a:solidFill>
                        <a:effectLst/>
                        <a:latin typeface="&amp;quot"/>
                      </a:endParaRP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3270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809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6A79-078A-475A-B142-D11A93CF5105}"/>
              </a:ext>
            </a:extLst>
          </p:cNvPr>
          <p:cNvSpPr txBox="1">
            <a:spLocks/>
          </p:cNvSpPr>
          <p:nvPr/>
        </p:nvSpPr>
        <p:spPr>
          <a:xfrm>
            <a:off x="668080" y="1150115"/>
            <a:ext cx="2671173" cy="598447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  <a:latin typeface="DaxComp-Bold" panose="020B0804030101020102" pitchFamily="34" charset="0"/>
              </a:rPr>
              <a:t>Vladimir Milev</a:t>
            </a:r>
            <a:br>
              <a:rPr lang="en-US" sz="2400" dirty="0">
                <a:solidFill>
                  <a:schemeClr val="tx2"/>
                </a:solidFill>
                <a:latin typeface="DaxComp-Bold" panose="020B0804030101020102" pitchFamily="34" charset="0"/>
              </a:rPr>
            </a:br>
            <a:endParaRPr lang="en-US" sz="2400" dirty="0">
              <a:solidFill>
                <a:schemeClr val="tx2"/>
              </a:solidFill>
              <a:latin typeface="DaxComp-Bold" panose="020B0804030101020102" pitchFamily="34" charset="0"/>
            </a:endParaRP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53082212-31A6-4D3F-A139-755D32977FA7}"/>
              </a:ext>
            </a:extLst>
          </p:cNvPr>
          <p:cNvSpPr txBox="1">
            <a:spLocks/>
          </p:cNvSpPr>
          <p:nvPr/>
        </p:nvSpPr>
        <p:spPr>
          <a:xfrm>
            <a:off x="3720984" y="2502781"/>
            <a:ext cx="5586321" cy="20952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      vladi@newventuresoftware.com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pPr marL="0" indent="0">
              <a:buFont typeface="Wingdings 3" charset="2"/>
              <a:buNone/>
            </a:pPr>
            <a:r>
              <a:rPr lang="en-US" dirty="0"/>
              <a:t>      github.com/</a:t>
            </a:r>
            <a:r>
              <a:rPr lang="en-US" dirty="0" err="1"/>
              <a:t>vmilev</a:t>
            </a:r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pPr marL="0" indent="0">
              <a:buFont typeface="Wingdings 3" charset="2"/>
              <a:buNone/>
            </a:pPr>
            <a:r>
              <a:rPr lang="en-US" dirty="0"/>
              <a:t>      </a:t>
            </a:r>
            <a:r>
              <a:rPr lang="en-US" dirty="0" err="1"/>
              <a:t>vmilev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3575E-A215-4B0E-9098-4FB3A6916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65" y="5593976"/>
            <a:ext cx="1188252" cy="677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F213FB-2DD7-4C5B-89FD-0FAAD2DAC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565" y="5693138"/>
            <a:ext cx="1162950" cy="529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681919-B1B3-44AA-990D-8A347032D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17" y="5689934"/>
            <a:ext cx="797383" cy="613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361273-87F2-4CB5-8C80-8ADF3B2119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702" y="5616389"/>
            <a:ext cx="677575" cy="677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E74510-DEA7-4DCD-B3FD-56AFEE0CAD66}"/>
              </a:ext>
            </a:extLst>
          </p:cNvPr>
          <p:cNvSpPr txBox="1"/>
          <p:nvPr/>
        </p:nvSpPr>
        <p:spPr>
          <a:xfrm>
            <a:off x="668080" y="1563896"/>
            <a:ext cx="332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Chief Software Architect @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C7C6E78-DBA3-4F09-AA74-03DFA5C709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24177" y="1520641"/>
            <a:ext cx="736481" cy="5159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12863-559A-4B8A-BFBC-0D2BF833A8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65" y="2168949"/>
            <a:ext cx="2738535" cy="27385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FD62EB-64AD-48A7-BE12-866670B467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67" y="2502780"/>
            <a:ext cx="428767" cy="4287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A25D5F-F4B5-4ED2-93B9-22B27B6EEE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985" y="3332828"/>
            <a:ext cx="396137" cy="3961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A3DE8A-647A-4483-95D0-231BBB14D9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513" y="4130246"/>
            <a:ext cx="402609" cy="40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03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B2E3FB-0088-4F87-8C05-A56664469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57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89E223-985F-40EC-9AD6-40642B59F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F8A387-0B85-4F4B-B2DF-F13BFA1C8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569"/>
            <a:ext cx="12192000" cy="560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52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479C0-C766-4BF1-9B91-2F38C327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126EA-2AA3-4F73-AB2D-A6C03DB63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TODO…</a:t>
            </a:r>
          </a:p>
        </p:txBody>
      </p:sp>
    </p:spTree>
    <p:extLst>
      <p:ext uri="{BB962C8B-B14F-4D97-AF65-F5344CB8AC3E}">
        <p14:creationId xmlns:p14="http://schemas.microsoft.com/office/powerpoint/2010/main" val="2889770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A330523-F25B-4007-B3E5-ABB5637D16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Power">
            <a:extLst>
              <a:ext uri="{FF2B5EF4-FFF2-40B4-BE49-F238E27FC236}">
                <a16:creationId xmlns:a16="http://schemas.microsoft.com/office/drawing/2014/main" id="{ECABFA8A-D18E-4B5F-90D0-C3D08BDB0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0617" y="1261330"/>
            <a:ext cx="4335340" cy="433534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D90F608-2CE2-4F52-A202-36A18F10A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855" y="1261331"/>
            <a:ext cx="3497565" cy="3002662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{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Let’s Start</a:t>
            </a:r>
            <a:r>
              <a:rPr lang="en-US" sz="4400" dirty="0"/>
              <a:t>}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148FF8F-5845-4FEF-8BF5-DAB91AFC98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4374" y="4263992"/>
            <a:ext cx="3498045" cy="132585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Sit back and get comfortable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83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A4ACA4-30B5-4A41-9373-22D2FCFAD2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CC024A6-5367-492E-BEE3-554EFD91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wait! Aren’t there already….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33CE16-E8E6-40C5-A729-DCE0694BB26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20" y="1386519"/>
            <a:ext cx="6726072" cy="5043733"/>
          </a:xfrm>
        </p:spPr>
      </p:pic>
    </p:spTree>
    <p:extLst>
      <p:ext uri="{BB962C8B-B14F-4D97-AF65-F5344CB8AC3E}">
        <p14:creationId xmlns:p14="http://schemas.microsoft.com/office/powerpoint/2010/main" val="241679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NVS - Vu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4DBA87"/>
      </a:accent1>
      <a:accent2>
        <a:srgbClr val="435466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Custom 1">
      <a:majorFont>
        <a:latin typeface="DaxComp-Bold"/>
        <a:ea typeface=""/>
        <a:cs typeface=""/>
      </a:majorFont>
      <a:minorFont>
        <a:latin typeface="Trebuchet MS"/>
        <a:ea typeface=""/>
        <a:cs typeface="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283</TotalTime>
  <Words>1128</Words>
  <Application>Microsoft Office PowerPoint</Application>
  <PresentationFormat>Widescreen</PresentationFormat>
  <Paragraphs>182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&amp;quot</vt:lpstr>
      <vt:lpstr>Arial</vt:lpstr>
      <vt:lpstr>Calibri</vt:lpstr>
      <vt:lpstr>Courier New</vt:lpstr>
      <vt:lpstr>DaxComp-Bold</vt:lpstr>
      <vt:lpstr>Trebuchet MS</vt:lpstr>
      <vt:lpstr>Wingdings 3</vt:lpstr>
      <vt:lpstr>Facet</vt:lpstr>
      <vt:lpstr>PowerPoint Presentation</vt:lpstr>
      <vt:lpstr>{Welcome to Progress Virtual Classroom}</vt:lpstr>
      <vt:lpstr>PowerPoint Presentation</vt:lpstr>
      <vt:lpstr>PowerPoint Presentation</vt:lpstr>
      <vt:lpstr>PowerPoint Presentation</vt:lpstr>
      <vt:lpstr>PowerPoint Presentation</vt:lpstr>
      <vt:lpstr>{Agenda}</vt:lpstr>
      <vt:lpstr>{Let’s Start}</vt:lpstr>
      <vt:lpstr>Wait, wait! Aren’t there already….</vt:lpstr>
      <vt:lpstr>{Why Vue.js?}</vt:lpstr>
      <vt:lpstr>{Vue compared to Angular}</vt:lpstr>
      <vt:lpstr>{Vue compared to React}</vt:lpstr>
      <vt:lpstr>{Tools we will need - 1} </vt:lpstr>
      <vt:lpstr>{Tools we will need - 2} </vt:lpstr>
      <vt:lpstr>{Getting Vue}</vt:lpstr>
      <vt:lpstr>{Hello, Vue - Demo}</vt:lpstr>
      <vt:lpstr>{Short Break}</vt:lpstr>
      <vt:lpstr>{Vue.js Deep Dive}</vt:lpstr>
      <vt:lpstr>{Vue Lifecycle}</vt:lpstr>
      <vt:lpstr>{Template bindings - Demo}</vt:lpstr>
      <vt:lpstr>{Input bindings - Demo}</vt:lpstr>
      <vt:lpstr>{Handling events}</vt:lpstr>
      <vt:lpstr>{Conditional and List Rendering - Demo}</vt:lpstr>
      <vt:lpstr>{Watchers and computed properties – Demo}</vt:lpstr>
      <vt:lpstr>{Vue Components - Demo}</vt:lpstr>
      <vt:lpstr>{Vue Props – Demo}</vt:lpstr>
      <vt:lpstr>{Vue Custom Events – Demo}</vt:lpstr>
      <vt:lpstr>{Kendo UI library for Vue}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Vladimir Milev</dc:creator>
  <cp:lastModifiedBy>Vladimir Milev</cp:lastModifiedBy>
  <cp:revision>111</cp:revision>
  <dcterms:created xsi:type="dcterms:W3CDTF">2018-03-21T13:19:30Z</dcterms:created>
  <dcterms:modified xsi:type="dcterms:W3CDTF">2018-03-21T18:57:49Z</dcterms:modified>
</cp:coreProperties>
</file>